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pen Sans 1 Bold" charset="1" panose="020B0806030504020204"/>
      <p:regular r:id="rId23"/>
    </p:embeddedFont>
    <p:embeddedFont>
      <p:font typeface="Garet" charset="1" panose="00000000000000000000"/>
      <p:regular r:id="rId24"/>
    </p:embeddedFont>
    <p:embeddedFont>
      <p:font typeface="Playlist Script" charset="1" panose="00000000000000000000"/>
      <p:regular r:id="rId25"/>
    </p:embeddedFont>
    <p:embeddedFont>
      <p:font typeface="Horizon" charset="1" panose="02000500000000000000"/>
      <p:regular r:id="rId26"/>
    </p:embeddedFont>
    <p:embeddedFont>
      <p:font typeface="Libre Baskerville" charset="1" panose="02000000000000000000"/>
      <p:regular r:id="rId30"/>
    </p:embeddedFont>
    <p:embeddedFont>
      <p:font typeface="Open Sans 2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notesSlides/notesSlide2.xml" Type="http://schemas.openxmlformats.org/officeDocument/2006/relationships/notesSlide"/><Relationship Id="rId33" Target="notesSlides/notesSlide3.xml" Type="http://schemas.openxmlformats.org/officeDocument/2006/relationships/notesSlide"/><Relationship Id="rId34" Target="notesSlides/notesSlide4.xml" Type="http://schemas.openxmlformats.org/officeDocument/2006/relationships/notesSlide"/><Relationship Id="rId35" Target="notesSlides/notesSlide5.xml" Type="http://schemas.openxmlformats.org/officeDocument/2006/relationships/notesSlide"/><Relationship Id="rId36" Target="notesSlides/notesSlide6.xml" Type="http://schemas.openxmlformats.org/officeDocument/2006/relationships/notesSlide"/><Relationship Id="rId37" Target="notesSlides/notesSlide7.xml" Type="http://schemas.openxmlformats.org/officeDocument/2006/relationships/notesSlide"/><Relationship Id="rId38" Target="notesSlides/notesSlide8.xml" Type="http://schemas.openxmlformats.org/officeDocument/2006/relationships/notesSlide"/><Relationship Id="rId39" Target="notesSlides/notesSlide9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0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https://youtu.be/zZ_Ac3JBlGU" TargetMode="External" Type="http://schemas.openxmlformats.org/officeDocument/2006/relationships/hyperlink"/><Relationship Id="rId7" Target="https://youtu.be/zZ_Ac3JBlGU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8.pn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41309" y="0"/>
            <a:ext cx="5746691" cy="1711780"/>
          </a:xfrm>
          <a:custGeom>
            <a:avLst/>
            <a:gdLst/>
            <a:ahLst/>
            <a:cxnLst/>
            <a:rect r="r" b="b" t="t" l="l"/>
            <a:pathLst>
              <a:path h="1711780" w="5746691">
                <a:moveTo>
                  <a:pt x="0" y="0"/>
                </a:moveTo>
                <a:lnTo>
                  <a:pt x="5746691" y="0"/>
                </a:lnTo>
                <a:lnTo>
                  <a:pt x="5746691" y="1711780"/>
                </a:lnTo>
                <a:lnTo>
                  <a:pt x="0" y="171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9140" y="7832650"/>
            <a:ext cx="146054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49495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Sistemas Organizacionales y Gerenciales 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141906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49495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Sistemas de Información en Negocios Globales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303" y="8745251"/>
            <a:ext cx="698137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49495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Escuela de Ingenieria de Ciencias Y Sistemas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210675"/>
            <a:ext cx="35252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49495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Facultad de Ingenieria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585325"/>
            <a:ext cx="64079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49495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Universidad de San Carlos de Guatemala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2756892"/>
          </a:xfrm>
          <a:custGeom>
            <a:avLst/>
            <a:gdLst/>
            <a:ahLst/>
            <a:cxnLst/>
            <a:rect r="r" b="b" t="t" l="l"/>
            <a:pathLst>
              <a:path h="2756892" w="18288000">
                <a:moveTo>
                  <a:pt x="0" y="0"/>
                </a:moveTo>
                <a:lnTo>
                  <a:pt x="18288000" y="0"/>
                </a:lnTo>
                <a:lnTo>
                  <a:pt x="18288000" y="2756892"/>
                </a:lnTo>
                <a:lnTo>
                  <a:pt x="0" y="27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" t="0" r="-75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71822" y="3365450"/>
            <a:ext cx="9054554" cy="689222"/>
            <a:chOff x="0" y="0"/>
            <a:chExt cx="12072738" cy="9189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72738" cy="918963"/>
            </a:xfrm>
            <a:custGeom>
              <a:avLst/>
              <a:gdLst/>
              <a:ahLst/>
              <a:cxnLst/>
              <a:rect r="r" b="b" t="t" l="l"/>
              <a:pathLst>
                <a:path h="918963" w="12072738">
                  <a:moveTo>
                    <a:pt x="0" y="0"/>
                  </a:moveTo>
                  <a:lnTo>
                    <a:pt x="12072738" y="0"/>
                  </a:lnTo>
                  <a:lnTo>
                    <a:pt x="12072738" y="918963"/>
                  </a:lnTo>
                  <a:lnTo>
                    <a:pt x="0" y="91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072738" cy="9380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74"/>
                </a:lnSpc>
              </a:pPr>
              <a:r>
                <a:rPr lang="en-US" sz="4312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Futuro de los Negocios Globales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771822" y="4385370"/>
            <a:ext cx="1102668" cy="1323231"/>
          </a:xfrm>
          <a:custGeom>
            <a:avLst/>
            <a:gdLst/>
            <a:ahLst/>
            <a:cxnLst/>
            <a:rect r="r" b="b" t="t" l="l"/>
            <a:pathLst>
              <a:path h="1323231" w="1102668">
                <a:moveTo>
                  <a:pt x="0" y="0"/>
                </a:moveTo>
                <a:lnTo>
                  <a:pt x="1102668" y="0"/>
                </a:lnTo>
                <a:lnTo>
                  <a:pt x="1102668" y="1323231"/>
                </a:lnTo>
                <a:lnTo>
                  <a:pt x="0" y="132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" t="0" r="-73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205186" y="4605784"/>
            <a:ext cx="2756892" cy="344537"/>
            <a:chOff x="0" y="0"/>
            <a:chExt cx="3675857" cy="4593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75857" cy="459383"/>
            </a:xfrm>
            <a:custGeom>
              <a:avLst/>
              <a:gdLst/>
              <a:ahLst/>
              <a:cxnLst/>
              <a:rect r="r" b="b" t="t" l="l"/>
              <a:pathLst>
                <a:path h="459383" w="3675857">
                  <a:moveTo>
                    <a:pt x="0" y="0"/>
                  </a:moveTo>
                  <a:lnTo>
                    <a:pt x="3675857" y="0"/>
                  </a:lnTo>
                  <a:lnTo>
                    <a:pt x="3675857" y="459383"/>
                  </a:lnTo>
                  <a:lnTo>
                    <a:pt x="0" y="459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3675857" cy="4689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2125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Tecnología decisiva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205186" y="5082629"/>
            <a:ext cx="15310991" cy="352871"/>
            <a:chOff x="0" y="0"/>
            <a:chExt cx="20414655" cy="4704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414655" cy="470495"/>
            </a:xfrm>
            <a:custGeom>
              <a:avLst/>
              <a:gdLst/>
              <a:ahLst/>
              <a:cxnLst/>
              <a:rect r="r" b="b" t="t" l="l"/>
              <a:pathLst>
                <a:path h="470495" w="20414655">
                  <a:moveTo>
                    <a:pt x="0" y="0"/>
                  </a:moveTo>
                  <a:lnTo>
                    <a:pt x="20414655" y="0"/>
                  </a:lnTo>
                  <a:lnTo>
                    <a:pt x="20414655" y="470495"/>
                  </a:lnTo>
                  <a:lnTo>
                    <a:pt x="0" y="4704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20414655" cy="5371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Impulsará nuevas configuraciones globales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771822" y="5708600"/>
            <a:ext cx="1102668" cy="1323231"/>
          </a:xfrm>
          <a:custGeom>
            <a:avLst/>
            <a:gdLst/>
            <a:ahLst/>
            <a:cxnLst/>
            <a:rect r="r" b="b" t="t" l="l"/>
            <a:pathLst>
              <a:path h="1323231" w="1102668">
                <a:moveTo>
                  <a:pt x="0" y="0"/>
                </a:moveTo>
                <a:lnTo>
                  <a:pt x="1102668" y="0"/>
                </a:lnTo>
                <a:lnTo>
                  <a:pt x="1102668" y="1323231"/>
                </a:lnTo>
                <a:lnTo>
                  <a:pt x="0" y="13232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3" t="0" r="-73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205186" y="5929015"/>
            <a:ext cx="2899173" cy="344537"/>
            <a:chOff x="0" y="0"/>
            <a:chExt cx="3865563" cy="45938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865563" cy="459383"/>
            </a:xfrm>
            <a:custGeom>
              <a:avLst/>
              <a:gdLst/>
              <a:ahLst/>
              <a:cxnLst/>
              <a:rect r="r" b="b" t="t" l="l"/>
              <a:pathLst>
                <a:path h="459383" w="3865563">
                  <a:moveTo>
                    <a:pt x="0" y="0"/>
                  </a:moveTo>
                  <a:lnTo>
                    <a:pt x="3865563" y="0"/>
                  </a:lnTo>
                  <a:lnTo>
                    <a:pt x="3865563" y="459383"/>
                  </a:lnTo>
                  <a:lnTo>
                    <a:pt x="0" y="459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3865563" cy="4689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2125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Mayor digitalización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205186" y="6405860"/>
            <a:ext cx="15310991" cy="352871"/>
            <a:chOff x="0" y="0"/>
            <a:chExt cx="20414655" cy="47049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414655" cy="470495"/>
            </a:xfrm>
            <a:custGeom>
              <a:avLst/>
              <a:gdLst/>
              <a:ahLst/>
              <a:cxnLst/>
              <a:rect r="r" b="b" t="t" l="l"/>
              <a:pathLst>
                <a:path h="470495" w="20414655">
                  <a:moveTo>
                    <a:pt x="0" y="0"/>
                  </a:moveTo>
                  <a:lnTo>
                    <a:pt x="20414655" y="0"/>
                  </a:lnTo>
                  <a:lnTo>
                    <a:pt x="20414655" y="470495"/>
                  </a:lnTo>
                  <a:lnTo>
                    <a:pt x="0" y="4704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0414655" cy="5371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Eficiencia y adaptabilidad en evolución continua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771822" y="7031831"/>
            <a:ext cx="1102668" cy="1323231"/>
          </a:xfrm>
          <a:custGeom>
            <a:avLst/>
            <a:gdLst/>
            <a:ahLst/>
            <a:cxnLst/>
            <a:rect r="r" b="b" t="t" l="l"/>
            <a:pathLst>
              <a:path h="1323231" w="1102668">
                <a:moveTo>
                  <a:pt x="0" y="0"/>
                </a:moveTo>
                <a:lnTo>
                  <a:pt x="1102668" y="0"/>
                </a:lnTo>
                <a:lnTo>
                  <a:pt x="1102668" y="1323231"/>
                </a:lnTo>
                <a:lnTo>
                  <a:pt x="0" y="13232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3" t="0" r="-73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2205186" y="7252246"/>
            <a:ext cx="2756892" cy="344537"/>
            <a:chOff x="0" y="0"/>
            <a:chExt cx="3675857" cy="4593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675857" cy="459383"/>
            </a:xfrm>
            <a:custGeom>
              <a:avLst/>
              <a:gdLst/>
              <a:ahLst/>
              <a:cxnLst/>
              <a:rect r="r" b="b" t="t" l="l"/>
              <a:pathLst>
                <a:path h="459383" w="3675857">
                  <a:moveTo>
                    <a:pt x="0" y="0"/>
                  </a:moveTo>
                  <a:lnTo>
                    <a:pt x="3675857" y="0"/>
                  </a:lnTo>
                  <a:lnTo>
                    <a:pt x="3675857" y="459383"/>
                  </a:lnTo>
                  <a:lnTo>
                    <a:pt x="0" y="459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3675857" cy="4689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2125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Sostenibilidad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205186" y="7729091"/>
            <a:ext cx="15310991" cy="352871"/>
            <a:chOff x="0" y="0"/>
            <a:chExt cx="20414655" cy="4704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0414655" cy="470495"/>
            </a:xfrm>
            <a:custGeom>
              <a:avLst/>
              <a:gdLst/>
              <a:ahLst/>
              <a:cxnLst/>
              <a:rect r="r" b="b" t="t" l="l"/>
              <a:pathLst>
                <a:path h="470495" w="20414655">
                  <a:moveTo>
                    <a:pt x="0" y="0"/>
                  </a:moveTo>
                  <a:lnTo>
                    <a:pt x="20414655" y="0"/>
                  </a:lnTo>
                  <a:lnTo>
                    <a:pt x="20414655" y="470495"/>
                  </a:lnTo>
                  <a:lnTo>
                    <a:pt x="0" y="4704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20414655" cy="5371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Prioridad estratégica central en negocios</a:t>
              </a:r>
            </a:p>
          </p:txBody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771822" y="8355062"/>
            <a:ext cx="1102668" cy="1323231"/>
          </a:xfrm>
          <a:custGeom>
            <a:avLst/>
            <a:gdLst/>
            <a:ahLst/>
            <a:cxnLst/>
            <a:rect r="r" b="b" t="t" l="l"/>
            <a:pathLst>
              <a:path h="1323231" w="1102668">
                <a:moveTo>
                  <a:pt x="0" y="0"/>
                </a:moveTo>
                <a:lnTo>
                  <a:pt x="1102668" y="0"/>
                </a:lnTo>
                <a:lnTo>
                  <a:pt x="1102668" y="1323232"/>
                </a:lnTo>
                <a:lnTo>
                  <a:pt x="0" y="1323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3" t="0" r="-73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2205186" y="8575476"/>
            <a:ext cx="3091011" cy="344537"/>
            <a:chOff x="0" y="0"/>
            <a:chExt cx="4121348" cy="45938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21348" cy="459383"/>
            </a:xfrm>
            <a:custGeom>
              <a:avLst/>
              <a:gdLst/>
              <a:ahLst/>
              <a:cxnLst/>
              <a:rect r="r" b="b" t="t" l="l"/>
              <a:pathLst>
                <a:path h="459383" w="4121348">
                  <a:moveTo>
                    <a:pt x="0" y="0"/>
                  </a:moveTo>
                  <a:lnTo>
                    <a:pt x="4121348" y="0"/>
                  </a:lnTo>
                  <a:lnTo>
                    <a:pt x="4121348" y="459383"/>
                  </a:lnTo>
                  <a:lnTo>
                    <a:pt x="0" y="459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4121348" cy="4689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2125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Modelos responsables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2205186" y="9052322"/>
            <a:ext cx="15310991" cy="352871"/>
            <a:chOff x="0" y="0"/>
            <a:chExt cx="20414655" cy="47049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0414655" cy="470495"/>
            </a:xfrm>
            <a:custGeom>
              <a:avLst/>
              <a:gdLst/>
              <a:ahLst/>
              <a:cxnLst/>
              <a:rect r="r" b="b" t="t" l="l"/>
              <a:pathLst>
                <a:path h="470495" w="20414655">
                  <a:moveTo>
                    <a:pt x="0" y="0"/>
                  </a:moveTo>
                  <a:lnTo>
                    <a:pt x="20414655" y="0"/>
                  </a:lnTo>
                  <a:lnTo>
                    <a:pt x="20414655" y="470495"/>
                  </a:lnTo>
                  <a:lnTo>
                    <a:pt x="0" y="4704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66675"/>
              <a:ext cx="20414655" cy="5371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Presión creciente para prácticas éticas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1344514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Global E-business: Definición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3541662"/>
            <a:ext cx="212526" cy="1066651"/>
            <a:chOff x="0" y="0"/>
            <a:chExt cx="283368" cy="14222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3464" cy="1422273"/>
            </a:xfrm>
            <a:custGeom>
              <a:avLst/>
              <a:gdLst/>
              <a:ahLst/>
              <a:cxnLst/>
              <a:rect r="r" b="b" t="t" l="l"/>
              <a:pathLst>
                <a:path h="1422273" w="283464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365504"/>
                  </a:lnTo>
                  <a:cubicBezTo>
                    <a:pt x="283464" y="1396873"/>
                    <a:pt x="258064" y="1422273"/>
                    <a:pt x="226695" y="1422273"/>
                  </a:cubicBezTo>
                  <a:lnTo>
                    <a:pt x="56769" y="1422273"/>
                  </a:lnTo>
                  <a:cubicBezTo>
                    <a:pt x="25400" y="1422273"/>
                    <a:pt x="0" y="1396873"/>
                    <a:pt x="0" y="1365504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487966" y="3541662"/>
            <a:ext cx="4173736" cy="442912"/>
            <a:chOff x="0" y="0"/>
            <a:chExt cx="5564982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64982" cy="590550"/>
            </a:xfrm>
            <a:custGeom>
              <a:avLst/>
              <a:gdLst/>
              <a:ahLst/>
              <a:cxnLst/>
              <a:rect r="r" b="b" t="t" l="l"/>
              <a:pathLst>
                <a:path h="590550" w="5564982">
                  <a:moveTo>
                    <a:pt x="0" y="0"/>
                  </a:moveTo>
                  <a:lnTo>
                    <a:pt x="5564982" y="0"/>
                  </a:lnTo>
                  <a:lnTo>
                    <a:pt x="556498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556498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Transformación digital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487966" y="4154686"/>
            <a:ext cx="8807797" cy="453629"/>
            <a:chOff x="0" y="0"/>
            <a:chExt cx="11743730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743730" cy="604838"/>
            </a:xfrm>
            <a:custGeom>
              <a:avLst/>
              <a:gdLst/>
              <a:ahLst/>
              <a:cxnLst/>
              <a:rect r="r" b="b" t="t" l="l"/>
              <a:pathLst>
                <a:path h="604838" w="11743730">
                  <a:moveTo>
                    <a:pt x="0" y="0"/>
                  </a:moveTo>
                  <a:lnTo>
                    <a:pt x="11743730" y="0"/>
                  </a:lnTo>
                  <a:lnTo>
                    <a:pt x="1174373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174373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Procesos empresariales integrados con tecnologías digitales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275439" y="4891831"/>
            <a:ext cx="212526" cy="1066651"/>
            <a:chOff x="0" y="0"/>
            <a:chExt cx="283368" cy="14222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3464" cy="1422273"/>
            </a:xfrm>
            <a:custGeom>
              <a:avLst/>
              <a:gdLst/>
              <a:ahLst/>
              <a:cxnLst/>
              <a:rect r="r" b="b" t="t" l="l"/>
              <a:pathLst>
                <a:path h="1422273" w="283464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365504"/>
                  </a:lnTo>
                  <a:cubicBezTo>
                    <a:pt x="283464" y="1396873"/>
                    <a:pt x="258064" y="1422273"/>
                    <a:pt x="226695" y="1422273"/>
                  </a:cubicBezTo>
                  <a:lnTo>
                    <a:pt x="56769" y="1422273"/>
                  </a:lnTo>
                  <a:cubicBezTo>
                    <a:pt x="25400" y="1422273"/>
                    <a:pt x="0" y="1396873"/>
                    <a:pt x="0" y="1365504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913167" y="4891831"/>
            <a:ext cx="3544044" cy="442912"/>
            <a:chOff x="0" y="0"/>
            <a:chExt cx="4725392" cy="590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Modelo global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913167" y="5504855"/>
            <a:ext cx="8382595" cy="453629"/>
            <a:chOff x="0" y="0"/>
            <a:chExt cx="11176793" cy="6048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176793" cy="604838"/>
            </a:xfrm>
            <a:custGeom>
              <a:avLst/>
              <a:gdLst/>
              <a:ahLst/>
              <a:cxnLst/>
              <a:rect r="r" b="b" t="t" l="l"/>
              <a:pathLst>
                <a:path h="604838" w="11176793">
                  <a:moveTo>
                    <a:pt x="0" y="0"/>
                  </a:moveTo>
                  <a:lnTo>
                    <a:pt x="11176793" y="0"/>
                  </a:lnTo>
                  <a:lnTo>
                    <a:pt x="111767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1117679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Negocios que trascienden fronteras geográficas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700790" y="6242000"/>
            <a:ext cx="212526" cy="1066651"/>
            <a:chOff x="0" y="0"/>
            <a:chExt cx="283368" cy="142220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83464" cy="1422273"/>
            </a:xfrm>
            <a:custGeom>
              <a:avLst/>
              <a:gdLst/>
              <a:ahLst/>
              <a:cxnLst/>
              <a:rect r="r" b="b" t="t" l="l"/>
              <a:pathLst>
                <a:path h="1422273" w="283464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365504"/>
                  </a:lnTo>
                  <a:cubicBezTo>
                    <a:pt x="283464" y="1396873"/>
                    <a:pt x="258064" y="1422273"/>
                    <a:pt x="226695" y="1422273"/>
                  </a:cubicBezTo>
                  <a:lnTo>
                    <a:pt x="56769" y="1422273"/>
                  </a:lnTo>
                  <a:cubicBezTo>
                    <a:pt x="25400" y="1422273"/>
                    <a:pt x="0" y="1396873"/>
                    <a:pt x="0" y="1365504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338519" y="6242000"/>
            <a:ext cx="3544044" cy="442912"/>
            <a:chOff x="0" y="0"/>
            <a:chExt cx="4725392" cy="5905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Cadenas de valor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338519" y="6855024"/>
            <a:ext cx="7957245" cy="453629"/>
            <a:chOff x="0" y="0"/>
            <a:chExt cx="10609660" cy="60483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609660" cy="604838"/>
            </a:xfrm>
            <a:custGeom>
              <a:avLst/>
              <a:gdLst/>
              <a:ahLst/>
              <a:cxnLst/>
              <a:rect r="r" b="b" t="t" l="l"/>
              <a:pathLst>
                <a:path h="604838" w="10609660">
                  <a:moveTo>
                    <a:pt x="0" y="0"/>
                  </a:moveTo>
                  <a:lnTo>
                    <a:pt x="10609660" y="0"/>
                  </a:lnTo>
                  <a:lnTo>
                    <a:pt x="1060966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85725"/>
              <a:ext cx="1060966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Integración digital y globalizada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126141" y="7592169"/>
            <a:ext cx="212526" cy="1066651"/>
            <a:chOff x="0" y="0"/>
            <a:chExt cx="283368" cy="142220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83464" cy="1422273"/>
            </a:xfrm>
            <a:custGeom>
              <a:avLst/>
              <a:gdLst/>
              <a:ahLst/>
              <a:cxnLst/>
              <a:rect r="r" b="b" t="t" l="l"/>
              <a:pathLst>
                <a:path h="1422273" w="283464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365504"/>
                  </a:lnTo>
                  <a:cubicBezTo>
                    <a:pt x="283464" y="1396873"/>
                    <a:pt x="258064" y="1422273"/>
                    <a:pt x="226695" y="1422273"/>
                  </a:cubicBezTo>
                  <a:lnTo>
                    <a:pt x="56769" y="1422273"/>
                  </a:lnTo>
                  <a:cubicBezTo>
                    <a:pt x="25400" y="1422273"/>
                    <a:pt x="0" y="1396873"/>
                    <a:pt x="0" y="1365504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9763869" y="7592169"/>
            <a:ext cx="3544044" cy="442912"/>
            <a:chOff x="0" y="0"/>
            <a:chExt cx="4725392" cy="5905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Ecosistema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763869" y="8205192"/>
            <a:ext cx="7531894" cy="453629"/>
            <a:chOff x="0" y="0"/>
            <a:chExt cx="10042525" cy="60483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042525" cy="604838"/>
            </a:xfrm>
            <a:custGeom>
              <a:avLst/>
              <a:gdLst/>
              <a:ahLst/>
              <a:cxnLst/>
              <a:rect r="r" b="b" t="t" l="l"/>
              <a:pathLst>
                <a:path h="604838" w="10042525">
                  <a:moveTo>
                    <a:pt x="0" y="0"/>
                  </a:moveTo>
                  <a:lnTo>
                    <a:pt x="10042525" y="0"/>
                  </a:lnTo>
                  <a:lnTo>
                    <a:pt x="1004252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85725"/>
              <a:ext cx="1004252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Relaciones comerciales mediadas por plataformas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24341" y="978545"/>
            <a:ext cx="9497317" cy="1725514"/>
            <a:chOff x="0" y="0"/>
            <a:chExt cx="12663090" cy="23006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63090" cy="2300685"/>
            </a:xfrm>
            <a:custGeom>
              <a:avLst/>
              <a:gdLst/>
              <a:ahLst/>
              <a:cxnLst/>
              <a:rect r="r" b="b" t="t" l="l"/>
              <a:pathLst>
                <a:path h="2300685" w="12663090">
                  <a:moveTo>
                    <a:pt x="0" y="0"/>
                  </a:moveTo>
                  <a:lnTo>
                    <a:pt x="12663090" y="0"/>
                  </a:lnTo>
                  <a:lnTo>
                    <a:pt x="12663090" y="2300685"/>
                  </a:lnTo>
                  <a:lnTo>
                    <a:pt x="0" y="23006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663090" cy="23292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Colaboración en E-business Global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134945" y="3118098"/>
            <a:ext cx="38100" cy="6190358"/>
            <a:chOff x="0" y="0"/>
            <a:chExt cx="50800" cy="82538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800" cy="8253857"/>
            </a:xfrm>
            <a:custGeom>
              <a:avLst/>
              <a:gdLst/>
              <a:ahLst/>
              <a:cxnLst/>
              <a:rect r="r" b="b" t="t" l="l"/>
              <a:pathLst>
                <a:path h="8253857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228457"/>
                  </a:lnTo>
                  <a:cubicBezTo>
                    <a:pt x="50800" y="8242426"/>
                    <a:pt x="39370" y="8253857"/>
                    <a:pt x="25400" y="8253857"/>
                  </a:cubicBezTo>
                  <a:cubicBezTo>
                    <a:pt x="11430" y="8253857"/>
                    <a:pt x="0" y="8242426"/>
                    <a:pt x="0" y="8228457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407450" y="3409652"/>
            <a:ext cx="828229" cy="38100"/>
            <a:chOff x="0" y="0"/>
            <a:chExt cx="1104305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4265" cy="50800"/>
            </a:xfrm>
            <a:custGeom>
              <a:avLst/>
              <a:gdLst/>
              <a:ahLst/>
              <a:cxnLst/>
              <a:rect r="r" b="b" t="t" l="l"/>
              <a:pathLst>
                <a:path h="50800" w="110426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78865" y="0"/>
                  </a:lnTo>
                  <a:cubicBezTo>
                    <a:pt x="1092835" y="0"/>
                    <a:pt x="1104265" y="11430"/>
                    <a:pt x="1104265" y="25400"/>
                  </a:cubicBezTo>
                  <a:cubicBezTo>
                    <a:pt x="1104265" y="39370"/>
                    <a:pt x="1092835" y="50800"/>
                    <a:pt x="1078865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824341" y="3118098"/>
            <a:ext cx="621209" cy="621209"/>
            <a:chOff x="0" y="0"/>
            <a:chExt cx="828278" cy="8282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28294" cy="828294"/>
            </a:xfrm>
            <a:custGeom>
              <a:avLst/>
              <a:gdLst/>
              <a:ahLst/>
              <a:cxnLst/>
              <a:rect r="r" b="b" t="t" l="l"/>
              <a:pathLst>
                <a:path h="828294" w="828294">
                  <a:moveTo>
                    <a:pt x="0" y="55245"/>
                  </a:moveTo>
                  <a:cubicBezTo>
                    <a:pt x="0" y="24765"/>
                    <a:pt x="24765" y="0"/>
                    <a:pt x="55245" y="0"/>
                  </a:cubicBezTo>
                  <a:lnTo>
                    <a:pt x="773049" y="0"/>
                  </a:lnTo>
                  <a:cubicBezTo>
                    <a:pt x="803529" y="0"/>
                    <a:pt x="828294" y="24765"/>
                    <a:pt x="828294" y="55245"/>
                  </a:cubicBezTo>
                  <a:lnTo>
                    <a:pt x="828294" y="773049"/>
                  </a:lnTo>
                  <a:cubicBezTo>
                    <a:pt x="828294" y="803529"/>
                    <a:pt x="803529" y="828294"/>
                    <a:pt x="773049" y="828294"/>
                  </a:cubicBezTo>
                  <a:lnTo>
                    <a:pt x="55245" y="828294"/>
                  </a:lnTo>
                  <a:cubicBezTo>
                    <a:pt x="24765" y="828294"/>
                    <a:pt x="0" y="803529"/>
                    <a:pt x="0" y="773049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927925" y="3169890"/>
            <a:ext cx="414040" cy="517624"/>
            <a:chOff x="0" y="0"/>
            <a:chExt cx="552053" cy="6901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2053" cy="690165"/>
            </a:xfrm>
            <a:custGeom>
              <a:avLst/>
              <a:gdLst/>
              <a:ahLst/>
              <a:cxnLst/>
              <a:rect r="r" b="b" t="t" l="l"/>
              <a:pathLst>
                <a:path h="690165" w="552053">
                  <a:moveTo>
                    <a:pt x="0" y="0"/>
                  </a:moveTo>
                  <a:lnTo>
                    <a:pt x="552053" y="0"/>
                  </a:lnTo>
                  <a:lnTo>
                    <a:pt x="552053" y="690165"/>
                  </a:lnTo>
                  <a:lnTo>
                    <a:pt x="0" y="690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57150"/>
              <a:ext cx="552053" cy="6330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50"/>
                </a:lnSpc>
              </a:pPr>
              <a:r>
                <a:rPr lang="en-US" sz="32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15475" y="3212901"/>
            <a:ext cx="4850458" cy="431304"/>
            <a:chOff x="0" y="0"/>
            <a:chExt cx="6467277" cy="5750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467277" cy="575072"/>
            </a:xfrm>
            <a:custGeom>
              <a:avLst/>
              <a:gdLst/>
              <a:ahLst/>
              <a:cxnLst/>
              <a:rect r="r" b="b" t="t" l="l"/>
              <a:pathLst>
                <a:path h="575072" w="6467277">
                  <a:moveTo>
                    <a:pt x="0" y="0"/>
                  </a:moveTo>
                  <a:lnTo>
                    <a:pt x="6467277" y="0"/>
                  </a:lnTo>
                  <a:lnTo>
                    <a:pt x="6467277" y="575072"/>
                  </a:lnTo>
                  <a:lnTo>
                    <a:pt x="0" y="57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6467277" cy="5845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Herramientas colaborativas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15475" y="3809851"/>
            <a:ext cx="7806184" cy="441722"/>
            <a:chOff x="0" y="0"/>
            <a:chExt cx="10408245" cy="58896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408245" cy="588963"/>
            </a:xfrm>
            <a:custGeom>
              <a:avLst/>
              <a:gdLst/>
              <a:ahLst/>
              <a:cxnLst/>
              <a:rect r="r" b="b" t="t" l="l"/>
              <a:pathLst>
                <a:path h="588963" w="10408245">
                  <a:moveTo>
                    <a:pt x="0" y="0"/>
                  </a:moveTo>
                  <a:lnTo>
                    <a:pt x="10408245" y="0"/>
                  </a:lnTo>
                  <a:lnTo>
                    <a:pt x="10408245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10408245" cy="6746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Soporte para equipos distribuidos y comunicación eficiente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407450" y="5095280"/>
            <a:ext cx="828229" cy="38100"/>
            <a:chOff x="0" y="0"/>
            <a:chExt cx="1104305" cy="50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04265" cy="50800"/>
            </a:xfrm>
            <a:custGeom>
              <a:avLst/>
              <a:gdLst/>
              <a:ahLst/>
              <a:cxnLst/>
              <a:rect r="r" b="b" t="t" l="l"/>
              <a:pathLst>
                <a:path h="50800" w="110426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78865" y="0"/>
                  </a:lnTo>
                  <a:cubicBezTo>
                    <a:pt x="1092835" y="0"/>
                    <a:pt x="1104265" y="11430"/>
                    <a:pt x="1104265" y="25400"/>
                  </a:cubicBezTo>
                  <a:cubicBezTo>
                    <a:pt x="1104265" y="39370"/>
                    <a:pt x="1092835" y="50800"/>
                    <a:pt x="1078865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824341" y="4803725"/>
            <a:ext cx="621209" cy="621209"/>
            <a:chOff x="0" y="0"/>
            <a:chExt cx="828278" cy="82827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28294" cy="828294"/>
            </a:xfrm>
            <a:custGeom>
              <a:avLst/>
              <a:gdLst/>
              <a:ahLst/>
              <a:cxnLst/>
              <a:rect r="r" b="b" t="t" l="l"/>
              <a:pathLst>
                <a:path h="828294" w="828294">
                  <a:moveTo>
                    <a:pt x="0" y="55245"/>
                  </a:moveTo>
                  <a:cubicBezTo>
                    <a:pt x="0" y="24765"/>
                    <a:pt x="24765" y="0"/>
                    <a:pt x="55245" y="0"/>
                  </a:cubicBezTo>
                  <a:lnTo>
                    <a:pt x="773049" y="0"/>
                  </a:lnTo>
                  <a:cubicBezTo>
                    <a:pt x="803529" y="0"/>
                    <a:pt x="828294" y="24765"/>
                    <a:pt x="828294" y="55245"/>
                  </a:cubicBezTo>
                  <a:lnTo>
                    <a:pt x="828294" y="773049"/>
                  </a:lnTo>
                  <a:cubicBezTo>
                    <a:pt x="828294" y="803529"/>
                    <a:pt x="803529" y="828294"/>
                    <a:pt x="773049" y="828294"/>
                  </a:cubicBezTo>
                  <a:lnTo>
                    <a:pt x="55245" y="828294"/>
                  </a:lnTo>
                  <a:cubicBezTo>
                    <a:pt x="24765" y="828294"/>
                    <a:pt x="0" y="803529"/>
                    <a:pt x="0" y="773049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7927925" y="4855517"/>
            <a:ext cx="414040" cy="517624"/>
            <a:chOff x="0" y="0"/>
            <a:chExt cx="552053" cy="69016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52053" cy="690165"/>
            </a:xfrm>
            <a:custGeom>
              <a:avLst/>
              <a:gdLst/>
              <a:ahLst/>
              <a:cxnLst/>
              <a:rect r="r" b="b" t="t" l="l"/>
              <a:pathLst>
                <a:path h="690165" w="552053">
                  <a:moveTo>
                    <a:pt x="0" y="0"/>
                  </a:moveTo>
                  <a:lnTo>
                    <a:pt x="552053" y="0"/>
                  </a:lnTo>
                  <a:lnTo>
                    <a:pt x="552053" y="690165"/>
                  </a:lnTo>
                  <a:lnTo>
                    <a:pt x="0" y="690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57150"/>
              <a:ext cx="552053" cy="6330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50"/>
                </a:lnSpc>
              </a:pPr>
              <a:r>
                <a:rPr lang="en-US" sz="32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515475" y="4898529"/>
            <a:ext cx="4562178" cy="431304"/>
            <a:chOff x="0" y="0"/>
            <a:chExt cx="6082903" cy="57507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082904" cy="575072"/>
            </a:xfrm>
            <a:custGeom>
              <a:avLst/>
              <a:gdLst/>
              <a:ahLst/>
              <a:cxnLst/>
              <a:rect r="r" b="b" t="t" l="l"/>
              <a:pathLst>
                <a:path h="575072" w="6082904">
                  <a:moveTo>
                    <a:pt x="0" y="0"/>
                  </a:moveTo>
                  <a:lnTo>
                    <a:pt x="6082904" y="0"/>
                  </a:lnTo>
                  <a:lnTo>
                    <a:pt x="6082904" y="575072"/>
                  </a:lnTo>
                  <a:lnTo>
                    <a:pt x="0" y="57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6082903" cy="5845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Gestión del conocimiento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515475" y="5495479"/>
            <a:ext cx="7806184" cy="441722"/>
            <a:chOff x="0" y="0"/>
            <a:chExt cx="10408245" cy="58896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408245" cy="588963"/>
            </a:xfrm>
            <a:custGeom>
              <a:avLst/>
              <a:gdLst/>
              <a:ahLst/>
              <a:cxnLst/>
              <a:rect r="r" b="b" t="t" l="l"/>
              <a:pathLst>
                <a:path h="588963" w="10408245">
                  <a:moveTo>
                    <a:pt x="0" y="0"/>
                  </a:moveTo>
                  <a:lnTo>
                    <a:pt x="10408245" y="0"/>
                  </a:lnTo>
                  <a:lnTo>
                    <a:pt x="10408245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85725"/>
              <a:ext cx="10408245" cy="6746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Escala internacional para compartir información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407450" y="6780908"/>
            <a:ext cx="828229" cy="38100"/>
            <a:chOff x="0" y="0"/>
            <a:chExt cx="1104305" cy="50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104265" cy="50800"/>
            </a:xfrm>
            <a:custGeom>
              <a:avLst/>
              <a:gdLst/>
              <a:ahLst/>
              <a:cxnLst/>
              <a:rect r="r" b="b" t="t" l="l"/>
              <a:pathLst>
                <a:path h="50800" w="110426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78865" y="0"/>
                  </a:lnTo>
                  <a:cubicBezTo>
                    <a:pt x="1092835" y="0"/>
                    <a:pt x="1104265" y="11430"/>
                    <a:pt x="1104265" y="25400"/>
                  </a:cubicBezTo>
                  <a:cubicBezTo>
                    <a:pt x="1104265" y="39370"/>
                    <a:pt x="1092835" y="50800"/>
                    <a:pt x="1078865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7824341" y="6489352"/>
            <a:ext cx="621209" cy="621209"/>
            <a:chOff x="0" y="0"/>
            <a:chExt cx="828278" cy="82827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28294" cy="828294"/>
            </a:xfrm>
            <a:custGeom>
              <a:avLst/>
              <a:gdLst/>
              <a:ahLst/>
              <a:cxnLst/>
              <a:rect r="r" b="b" t="t" l="l"/>
              <a:pathLst>
                <a:path h="828294" w="828294">
                  <a:moveTo>
                    <a:pt x="0" y="55245"/>
                  </a:moveTo>
                  <a:cubicBezTo>
                    <a:pt x="0" y="24765"/>
                    <a:pt x="24765" y="0"/>
                    <a:pt x="55245" y="0"/>
                  </a:cubicBezTo>
                  <a:lnTo>
                    <a:pt x="773049" y="0"/>
                  </a:lnTo>
                  <a:cubicBezTo>
                    <a:pt x="803529" y="0"/>
                    <a:pt x="828294" y="24765"/>
                    <a:pt x="828294" y="55245"/>
                  </a:cubicBezTo>
                  <a:lnTo>
                    <a:pt x="828294" y="773049"/>
                  </a:lnTo>
                  <a:cubicBezTo>
                    <a:pt x="828294" y="803529"/>
                    <a:pt x="803529" y="828294"/>
                    <a:pt x="773049" y="828294"/>
                  </a:cubicBezTo>
                  <a:lnTo>
                    <a:pt x="55245" y="828294"/>
                  </a:lnTo>
                  <a:cubicBezTo>
                    <a:pt x="24765" y="828294"/>
                    <a:pt x="0" y="803529"/>
                    <a:pt x="0" y="773049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7927925" y="6541145"/>
            <a:ext cx="414040" cy="517624"/>
            <a:chOff x="0" y="0"/>
            <a:chExt cx="552053" cy="69016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52053" cy="690165"/>
            </a:xfrm>
            <a:custGeom>
              <a:avLst/>
              <a:gdLst/>
              <a:ahLst/>
              <a:cxnLst/>
              <a:rect r="r" b="b" t="t" l="l"/>
              <a:pathLst>
                <a:path h="690165" w="552053">
                  <a:moveTo>
                    <a:pt x="0" y="0"/>
                  </a:moveTo>
                  <a:lnTo>
                    <a:pt x="552053" y="0"/>
                  </a:lnTo>
                  <a:lnTo>
                    <a:pt x="552053" y="690165"/>
                  </a:lnTo>
                  <a:lnTo>
                    <a:pt x="0" y="690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57150"/>
              <a:ext cx="552053" cy="6330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50"/>
                </a:lnSpc>
              </a:pPr>
              <a:r>
                <a:rPr lang="en-US" sz="32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3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515475" y="6584156"/>
            <a:ext cx="3581697" cy="431304"/>
            <a:chOff x="0" y="0"/>
            <a:chExt cx="4775597" cy="57507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775597" cy="575072"/>
            </a:xfrm>
            <a:custGeom>
              <a:avLst/>
              <a:gdLst/>
              <a:ahLst/>
              <a:cxnLst/>
              <a:rect r="r" b="b" t="t" l="l"/>
              <a:pathLst>
                <a:path h="575072" w="4775597">
                  <a:moveTo>
                    <a:pt x="0" y="0"/>
                  </a:moveTo>
                  <a:lnTo>
                    <a:pt x="4775597" y="0"/>
                  </a:lnTo>
                  <a:lnTo>
                    <a:pt x="4775597" y="575072"/>
                  </a:lnTo>
                  <a:lnTo>
                    <a:pt x="0" y="57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"/>
              <a:ext cx="4775597" cy="5845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Plataformas abiertas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9515475" y="7181106"/>
            <a:ext cx="7806184" cy="441722"/>
            <a:chOff x="0" y="0"/>
            <a:chExt cx="10408245" cy="58896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0408245" cy="588963"/>
            </a:xfrm>
            <a:custGeom>
              <a:avLst/>
              <a:gdLst/>
              <a:ahLst/>
              <a:cxnLst/>
              <a:rect r="r" b="b" t="t" l="l"/>
              <a:pathLst>
                <a:path h="588963" w="10408245">
                  <a:moveTo>
                    <a:pt x="0" y="0"/>
                  </a:moveTo>
                  <a:lnTo>
                    <a:pt x="10408245" y="0"/>
                  </a:lnTo>
                  <a:lnTo>
                    <a:pt x="10408245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85725"/>
              <a:ext cx="10408245" cy="6746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Innovación y marketplace global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8407450" y="8466535"/>
            <a:ext cx="828229" cy="38100"/>
            <a:chOff x="0" y="0"/>
            <a:chExt cx="1104305" cy="50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104265" cy="50800"/>
            </a:xfrm>
            <a:custGeom>
              <a:avLst/>
              <a:gdLst/>
              <a:ahLst/>
              <a:cxnLst/>
              <a:rect r="r" b="b" t="t" l="l"/>
              <a:pathLst>
                <a:path h="50800" w="110426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78865" y="0"/>
                  </a:lnTo>
                  <a:cubicBezTo>
                    <a:pt x="1092835" y="0"/>
                    <a:pt x="1104265" y="11430"/>
                    <a:pt x="1104265" y="25400"/>
                  </a:cubicBezTo>
                  <a:cubicBezTo>
                    <a:pt x="1104265" y="39370"/>
                    <a:pt x="1092835" y="50800"/>
                    <a:pt x="1078865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7824341" y="8174980"/>
            <a:ext cx="621209" cy="621209"/>
            <a:chOff x="0" y="0"/>
            <a:chExt cx="828278" cy="828278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28294" cy="828294"/>
            </a:xfrm>
            <a:custGeom>
              <a:avLst/>
              <a:gdLst/>
              <a:ahLst/>
              <a:cxnLst/>
              <a:rect r="r" b="b" t="t" l="l"/>
              <a:pathLst>
                <a:path h="828294" w="828294">
                  <a:moveTo>
                    <a:pt x="0" y="55245"/>
                  </a:moveTo>
                  <a:cubicBezTo>
                    <a:pt x="0" y="24765"/>
                    <a:pt x="24765" y="0"/>
                    <a:pt x="55245" y="0"/>
                  </a:cubicBezTo>
                  <a:lnTo>
                    <a:pt x="773049" y="0"/>
                  </a:lnTo>
                  <a:cubicBezTo>
                    <a:pt x="803529" y="0"/>
                    <a:pt x="828294" y="24765"/>
                    <a:pt x="828294" y="55245"/>
                  </a:cubicBezTo>
                  <a:lnTo>
                    <a:pt x="828294" y="773049"/>
                  </a:lnTo>
                  <a:cubicBezTo>
                    <a:pt x="828294" y="803529"/>
                    <a:pt x="803529" y="828294"/>
                    <a:pt x="773049" y="828294"/>
                  </a:cubicBezTo>
                  <a:lnTo>
                    <a:pt x="55245" y="828294"/>
                  </a:lnTo>
                  <a:cubicBezTo>
                    <a:pt x="24765" y="828294"/>
                    <a:pt x="0" y="803529"/>
                    <a:pt x="0" y="773049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7927925" y="8226772"/>
            <a:ext cx="414040" cy="517624"/>
            <a:chOff x="0" y="0"/>
            <a:chExt cx="552053" cy="690165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552053" cy="690165"/>
            </a:xfrm>
            <a:custGeom>
              <a:avLst/>
              <a:gdLst/>
              <a:ahLst/>
              <a:cxnLst/>
              <a:rect r="r" b="b" t="t" l="l"/>
              <a:pathLst>
                <a:path h="690165" w="552053">
                  <a:moveTo>
                    <a:pt x="0" y="0"/>
                  </a:moveTo>
                  <a:lnTo>
                    <a:pt x="552053" y="0"/>
                  </a:lnTo>
                  <a:lnTo>
                    <a:pt x="552053" y="690165"/>
                  </a:lnTo>
                  <a:lnTo>
                    <a:pt x="0" y="690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57150"/>
              <a:ext cx="552053" cy="6330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50"/>
                </a:lnSpc>
              </a:pPr>
              <a:r>
                <a:rPr lang="en-US" sz="32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4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9515475" y="8269784"/>
            <a:ext cx="4323755" cy="431304"/>
            <a:chOff x="0" y="0"/>
            <a:chExt cx="5765007" cy="575072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5765007" cy="575072"/>
            </a:xfrm>
            <a:custGeom>
              <a:avLst/>
              <a:gdLst/>
              <a:ahLst/>
              <a:cxnLst/>
              <a:rect r="r" b="b" t="t" l="l"/>
              <a:pathLst>
                <a:path h="575072" w="5765007">
                  <a:moveTo>
                    <a:pt x="0" y="0"/>
                  </a:moveTo>
                  <a:lnTo>
                    <a:pt x="5765007" y="0"/>
                  </a:lnTo>
                  <a:lnTo>
                    <a:pt x="5765007" y="575072"/>
                  </a:lnTo>
                  <a:lnTo>
                    <a:pt x="0" y="57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9525"/>
              <a:ext cx="5765007" cy="5845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Comunidades de talento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9515475" y="8866734"/>
            <a:ext cx="7806184" cy="441722"/>
            <a:chOff x="0" y="0"/>
            <a:chExt cx="10408245" cy="588963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0408245" cy="588963"/>
            </a:xfrm>
            <a:custGeom>
              <a:avLst/>
              <a:gdLst/>
              <a:ahLst/>
              <a:cxnLst/>
              <a:rect r="r" b="b" t="t" l="l"/>
              <a:pathLst>
                <a:path h="588963" w="10408245">
                  <a:moveTo>
                    <a:pt x="0" y="0"/>
                  </a:moveTo>
                  <a:lnTo>
                    <a:pt x="10408245" y="0"/>
                  </a:lnTo>
                  <a:lnTo>
                    <a:pt x="10408245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85725"/>
              <a:ext cx="10408245" cy="6746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Desarrollo colaborativo con expertos del mundo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7" y="3499248"/>
            <a:ext cx="13830360" cy="1012507"/>
            <a:chOff x="0" y="0"/>
            <a:chExt cx="18440480" cy="13500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40481" cy="1350010"/>
            </a:xfrm>
            <a:custGeom>
              <a:avLst/>
              <a:gdLst/>
              <a:ahLst/>
              <a:cxnLst/>
              <a:rect r="r" b="b" t="t" l="l"/>
              <a:pathLst>
                <a:path h="1350010" w="18440481">
                  <a:moveTo>
                    <a:pt x="0" y="0"/>
                  </a:moveTo>
                  <a:lnTo>
                    <a:pt x="18440481" y="0"/>
                  </a:lnTo>
                  <a:lnTo>
                    <a:pt x="18440481" y="1350010"/>
                  </a:lnTo>
                  <a:lnTo>
                    <a:pt x="0" y="13500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8440480" cy="13785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Conclusiones y Recomendaciones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909542"/>
            <a:ext cx="7805886" cy="453629"/>
            <a:chOff x="0" y="0"/>
            <a:chExt cx="10407848" cy="6048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Invertir estratégicamente en transformación digital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462290"/>
            <a:ext cx="7805886" cy="453629"/>
            <a:chOff x="0" y="0"/>
            <a:chExt cx="10407848" cy="6048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Formar continuamente en competencias tecnológicas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99401" y="4909542"/>
            <a:ext cx="7805886" cy="453629"/>
            <a:chOff x="0" y="0"/>
            <a:chExt cx="10407848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Adaptarse ágilmente a cambios internacionales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99401" y="5462290"/>
            <a:ext cx="7805886" cy="453629"/>
            <a:chOff x="0" y="0"/>
            <a:chExt cx="10407848" cy="6048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Balancear estandarización y adaptación local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92238" y="6333976"/>
            <a:ext cx="16303526" cy="453629"/>
            <a:chOff x="0" y="0"/>
            <a:chExt cx="21738035" cy="6048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Estos pasos aseguran competitividad y crecimiento sostenible global.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4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7390" y="1000125"/>
            <a:ext cx="13503315" cy="2052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69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CONCEPTOS CLAVE APRENDIDOS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60694" y="3860833"/>
            <a:ext cx="13506718" cy="3853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Globalización y SI: Los sistemas permiten operar y competir a escala mundial.</a:t>
            </a:r>
          </a:p>
          <a:p>
            <a:pPr algn="just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Herramientas clave: ERP, CRM, </a:t>
            </a: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plataformas colaborativas y sistemas en la nube.</a:t>
            </a:r>
          </a:p>
          <a:p>
            <a:pPr algn="just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Desafíos de integración: Diferencias legales, culturales y tecnológicas entre países.</a:t>
            </a:r>
          </a:p>
          <a:p>
            <a:pPr algn="l">
              <a:lnSpc>
                <a:spcPts val="4412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EAE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01868" y="4593717"/>
            <a:ext cx="13503315" cy="107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69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INNOVACIÓN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4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7390" y="1000125"/>
            <a:ext cx="13503315" cy="107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69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REFERENCIAS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25566" y="5076825"/>
            <a:ext cx="11455919" cy="110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2"/>
              </a:lnSpc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https://blog.hubspot.es/marketing/sistema-informacion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37795" y="3389104"/>
            <a:ext cx="8658828" cy="2495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43"/>
              </a:lnSpc>
            </a:pPr>
            <a:r>
              <a:rPr lang="en-US" sz="6099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¡GRACIAS POR SU  ATENCIÓN!</a:t>
            </a:r>
          </a:p>
          <a:p>
            <a:pPr algn="just">
              <a:lnSpc>
                <a:spcPts val="6343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414714" y="5958103"/>
            <a:ext cx="6704991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sz="5000" spc="1160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DUDAS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963751" y="1028700"/>
            <a:ext cx="2757268" cy="3770970"/>
          </a:xfrm>
          <a:custGeom>
            <a:avLst/>
            <a:gdLst/>
            <a:ahLst/>
            <a:cxnLst/>
            <a:rect r="r" b="b" t="t" l="l"/>
            <a:pathLst>
              <a:path h="3770970" w="2757268">
                <a:moveTo>
                  <a:pt x="0" y="0"/>
                </a:moveTo>
                <a:lnTo>
                  <a:pt x="2757268" y="0"/>
                </a:lnTo>
                <a:lnTo>
                  <a:pt x="2757268" y="3770970"/>
                </a:lnTo>
                <a:lnTo>
                  <a:pt x="0" y="3770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11098" y="7899735"/>
            <a:ext cx="13465804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2000" spc="464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RECUERDA QUE TENEMOS NUESTRO FORO SEMANAL DONDE PUEDES CONSULTAR CUALQUIER DUDA QUE TE SURJA EN LA SEMANA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619" y="4699462"/>
            <a:ext cx="4613551" cy="666407"/>
            <a:chOff x="0" y="0"/>
            <a:chExt cx="1964221" cy="283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1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8654" y="4740441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66989" y="3303305"/>
            <a:ext cx="4115190" cy="1267162"/>
            <a:chOff x="0" y="0"/>
            <a:chExt cx="1083836" cy="3337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83836" cy="333738"/>
            </a:xfrm>
            <a:custGeom>
              <a:avLst/>
              <a:gdLst/>
              <a:ahLst/>
              <a:cxnLst/>
              <a:rect r="r" b="b" t="t" l="l"/>
              <a:pathLst>
                <a:path h="333738" w="1083836">
                  <a:moveTo>
                    <a:pt x="880636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880636" y="333738"/>
                  </a:lnTo>
                  <a:lnTo>
                    <a:pt x="1083836" y="166869"/>
                  </a:lnTo>
                  <a:lnTo>
                    <a:pt x="88063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969536" cy="409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RECORDATORIOS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51754" y="3429735"/>
            <a:ext cx="753892" cy="872928"/>
          </a:xfrm>
          <a:custGeom>
            <a:avLst/>
            <a:gdLst/>
            <a:ahLst/>
            <a:cxnLst/>
            <a:rect r="r" b="b" t="t" l="l"/>
            <a:pathLst>
              <a:path h="872928" w="753892">
                <a:moveTo>
                  <a:pt x="0" y="0"/>
                </a:moveTo>
                <a:lnTo>
                  <a:pt x="753892" y="0"/>
                </a:lnTo>
                <a:lnTo>
                  <a:pt x="753892" y="872927"/>
                </a:lnTo>
                <a:lnTo>
                  <a:pt x="0" y="872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51754" y="-249180"/>
            <a:ext cx="6140237" cy="2980843"/>
            <a:chOff x="0" y="0"/>
            <a:chExt cx="8186982" cy="397445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86783"/>
              <a:ext cx="8186982" cy="298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250"/>
                </a:lnSpc>
              </a:pPr>
              <a:r>
                <a:rPr lang="en-US" sz="15000">
                  <a:solidFill>
                    <a:srgbClr val="000000"/>
                  </a:solidFill>
                  <a:latin typeface="Playlist Script"/>
                  <a:ea typeface="Playlist Script"/>
                  <a:cs typeface="Playlist Script"/>
                  <a:sym typeface="Playlist Script"/>
                </a:rPr>
                <a:t>Agenda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0"/>
              <a:ext cx="8186982" cy="927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3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31715" y="154716"/>
            <a:ext cx="8416862" cy="2844707"/>
            <a:chOff x="0" y="0"/>
            <a:chExt cx="11222483" cy="379294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805268"/>
              <a:ext cx="11222483" cy="298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250"/>
                </a:lnSpc>
              </a:pPr>
              <a:r>
                <a:rPr lang="en-US" sz="15000">
                  <a:solidFill>
                    <a:srgbClr val="000000"/>
                  </a:solidFill>
                  <a:latin typeface="Playlist Script"/>
                  <a:ea typeface="Playlist Script"/>
                  <a:cs typeface="Playlist Script"/>
                  <a:sym typeface="Playlist Script"/>
                </a:rPr>
                <a:t>Recursos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11222483" cy="747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739805" y="3232617"/>
            <a:ext cx="5353646" cy="1267162"/>
            <a:chOff x="0" y="0"/>
            <a:chExt cx="1410014" cy="333738"/>
          </a:xfrm>
        </p:grpSpPr>
        <p:sp>
          <p:nvSpPr>
            <p:cNvPr name="Freeform 17" id="17">
              <a:hlinkClick r:id="rId6" tooltip="https://youtu.be/zZ_Ac3JBlGU"/>
            </p:cNvPr>
            <p:cNvSpPr/>
            <p:nvPr/>
          </p:nvSpPr>
          <p:spPr>
            <a:xfrm flipH="false" flipV="false" rot="0">
              <a:off x="0" y="0"/>
              <a:ext cx="1410014" cy="333738"/>
            </a:xfrm>
            <a:custGeom>
              <a:avLst/>
              <a:gdLst/>
              <a:ahLst/>
              <a:cxnLst/>
              <a:rect r="r" b="b" t="t" l="l"/>
              <a:pathLst>
                <a:path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659"/>
                </a:lnSpc>
              </a:pPr>
              <a:r>
                <a:rPr lang="en-US" sz="4499" spc="130" u="sng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  <a:hlinkClick r:id="rId7" tooltip="https://youtu.be/zZ_Ac3JBlGU"/>
                </a:rPr>
                <a:t>Link del Video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739805" y="5032666"/>
            <a:ext cx="5353646" cy="1267162"/>
            <a:chOff x="0" y="0"/>
            <a:chExt cx="1410014" cy="3337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10014" cy="333738"/>
            </a:xfrm>
            <a:custGeom>
              <a:avLst/>
              <a:gdLst/>
              <a:ahLst/>
              <a:cxnLst/>
              <a:rect r="r" b="b" t="t" l="l"/>
              <a:pathLst>
                <a:path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659"/>
                </a:lnSpc>
              </a:pPr>
              <a:r>
                <a:rPr lang="en-US" sz="4499" spc="13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Link de Quizziz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6619" y="5623280"/>
            <a:ext cx="4613551" cy="666407"/>
            <a:chOff x="0" y="0"/>
            <a:chExt cx="1964221" cy="28372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6619" y="6604853"/>
            <a:ext cx="4613551" cy="666407"/>
            <a:chOff x="0" y="0"/>
            <a:chExt cx="1964221" cy="28372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3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76619" y="7528435"/>
            <a:ext cx="4613551" cy="666407"/>
            <a:chOff x="0" y="0"/>
            <a:chExt cx="1964221" cy="28372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4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76619" y="8591893"/>
            <a:ext cx="4613551" cy="666407"/>
            <a:chOff x="0" y="0"/>
            <a:chExt cx="1964221" cy="28372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5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878654" y="5623280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78654" y="6604853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78654" y="7604635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78654" y="8605540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5"/>
                </a:lnTo>
                <a:lnTo>
                  <a:pt x="0" y="550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4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4889" y="654364"/>
            <a:ext cx="13991174" cy="180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90"/>
              </a:lnSpc>
            </a:pPr>
            <a:r>
              <a:rPr lang="en-US" sz="6098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COMPETENCIA(S) QUE DESARROLLAREMOS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661852"/>
            <a:ext cx="18288000" cy="387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− Capacidad para implementar sistemas de información en la empresa (ERP, SCM, CRM).</a:t>
            </a:r>
          </a:p>
          <a:p>
            <a:pPr algn="ctr">
              <a:lnSpc>
                <a:spcPts val="6160"/>
              </a:lnSpc>
            </a:pPr>
          </a:p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− Habilidad para incorporar TIC de acuerdo con necesidades de cambio organizativo.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2818656"/>
            <a:ext cx="9445526" cy="1888808"/>
            <a:chOff x="0" y="0"/>
            <a:chExt cx="12594035" cy="25184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518410"/>
            </a:xfrm>
            <a:custGeom>
              <a:avLst/>
              <a:gdLst/>
              <a:ahLst/>
              <a:cxnLst/>
              <a:rect r="r" b="b" t="t" l="l"/>
              <a:pathLst>
                <a:path h="2518410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518410"/>
                  </a:lnTo>
                  <a:lnTo>
                    <a:pt x="0" y="25184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594035" cy="25469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Sistemas de Información en Negocios Globales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5015805"/>
            <a:ext cx="9445526" cy="453629"/>
            <a:chOff x="0" y="0"/>
            <a:chExt cx="12594035" cy="6048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La transformación digital revoluciona mercados internacionales.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850237" y="5788372"/>
            <a:ext cx="9445526" cy="907256"/>
            <a:chOff x="0" y="0"/>
            <a:chExt cx="12594035" cy="12096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4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El intercambio de información impulsa la globalización y las operaciones transfronterizas.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50237" y="7014568"/>
            <a:ext cx="9445526" cy="453629"/>
            <a:chOff x="0" y="0"/>
            <a:chExt cx="12594035" cy="604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Tecnologías emergentes marcarán el futuro global hacia 2025.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5451127"/>
            <a:ext cx="10158859" cy="885974"/>
            <a:chOff x="0" y="0"/>
            <a:chExt cx="13545145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545145" cy="1181298"/>
            </a:xfrm>
            <a:custGeom>
              <a:avLst/>
              <a:gdLst/>
              <a:ahLst/>
              <a:cxnLst/>
              <a:rect r="r" b="b" t="t" l="l"/>
              <a:pathLst>
                <a:path h="1181298" w="13545145">
                  <a:moveTo>
                    <a:pt x="0" y="0"/>
                  </a:moveTo>
                  <a:lnTo>
                    <a:pt x="13545145" y="0"/>
                  </a:lnTo>
                  <a:lnTo>
                    <a:pt x="1354514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3545145" cy="1209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Impacto en la Globalización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6762304"/>
            <a:ext cx="637878" cy="637877"/>
            <a:chOff x="0" y="0"/>
            <a:chExt cx="850503" cy="8505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913632" y="6859638"/>
            <a:ext cx="4664274" cy="442912"/>
            <a:chOff x="0" y="0"/>
            <a:chExt cx="6219032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19032" cy="590550"/>
            </a:xfrm>
            <a:custGeom>
              <a:avLst/>
              <a:gdLst/>
              <a:ahLst/>
              <a:cxnLst/>
              <a:rect r="r" b="b" t="t" l="l"/>
              <a:pathLst>
                <a:path h="590550" w="6219032">
                  <a:moveTo>
                    <a:pt x="0" y="0"/>
                  </a:moveTo>
                  <a:lnTo>
                    <a:pt x="6219032" y="0"/>
                  </a:lnTo>
                  <a:lnTo>
                    <a:pt x="621903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621903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Infraestructura financiera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13632" y="7472660"/>
            <a:ext cx="7053262" cy="907256"/>
            <a:chOff x="0" y="0"/>
            <a:chExt cx="9404350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404350" cy="1209675"/>
            </a:xfrm>
            <a:custGeom>
              <a:avLst/>
              <a:gdLst/>
              <a:ahLst/>
              <a:cxnLst/>
              <a:rect r="r" b="b" t="t" l="l"/>
              <a:pathLst>
                <a:path h="1209675" w="9404350">
                  <a:moveTo>
                    <a:pt x="0" y="0"/>
                  </a:moveTo>
                  <a:lnTo>
                    <a:pt x="9404350" y="0"/>
                  </a:lnTo>
                  <a:lnTo>
                    <a:pt x="9404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940435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Sistemas interconectados que soportan capital y recursos globales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21254" y="6762304"/>
            <a:ext cx="637877" cy="637877"/>
            <a:chOff x="0" y="0"/>
            <a:chExt cx="850503" cy="8505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242649" y="6859638"/>
            <a:ext cx="4945559" cy="442912"/>
            <a:chOff x="0" y="0"/>
            <a:chExt cx="6594078" cy="590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594078" cy="590550"/>
            </a:xfrm>
            <a:custGeom>
              <a:avLst/>
              <a:gdLst/>
              <a:ahLst/>
              <a:cxnLst/>
              <a:rect r="r" b="b" t="t" l="l"/>
              <a:pathLst>
                <a:path h="590550" w="6594078">
                  <a:moveTo>
                    <a:pt x="0" y="0"/>
                  </a:moveTo>
                  <a:lnTo>
                    <a:pt x="6594078" y="0"/>
                  </a:lnTo>
                  <a:lnTo>
                    <a:pt x="659407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6594078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Turbulencia y competencia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42649" y="7472660"/>
            <a:ext cx="7053262" cy="907256"/>
            <a:chOff x="0" y="0"/>
            <a:chExt cx="9404350" cy="12096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404350" cy="1209675"/>
            </a:xfrm>
            <a:custGeom>
              <a:avLst/>
              <a:gdLst/>
              <a:ahLst/>
              <a:cxnLst/>
              <a:rect r="r" b="b" t="t" l="l"/>
              <a:pathLst>
                <a:path h="1209675" w="9404350">
                  <a:moveTo>
                    <a:pt x="0" y="0"/>
                  </a:moveTo>
                  <a:lnTo>
                    <a:pt x="9404350" y="0"/>
                  </a:lnTo>
                  <a:lnTo>
                    <a:pt x="9404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940435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Mercados más complejos y altamente interdependientes entre países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8795994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430000" y="44202"/>
            <a:ext cx="6858000" cy="10287000"/>
            <a:chOff x="0" y="0"/>
            <a:chExt cx="9144000" cy="1371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6E7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333" t="0" r="-83333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92238" y="1821210"/>
            <a:ext cx="9445526" cy="1771947"/>
            <a:chOff x="0" y="0"/>
            <a:chExt cx="12594035" cy="23625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Ejemplos de Implementación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2238" y="4018360"/>
            <a:ext cx="4581079" cy="2530228"/>
            <a:chOff x="0" y="0"/>
            <a:chExt cx="6108105" cy="33736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08192" cy="3373755"/>
            </a:xfrm>
            <a:custGeom>
              <a:avLst/>
              <a:gdLst/>
              <a:ahLst/>
              <a:cxnLst/>
              <a:rect r="r" b="b" t="t" l="l"/>
              <a:pathLst>
                <a:path h="3373755" w="6108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3316986"/>
                  </a:lnTo>
                  <a:cubicBezTo>
                    <a:pt x="6108192" y="3348355"/>
                    <a:pt x="6082792" y="3373755"/>
                    <a:pt x="6051423" y="3373755"/>
                  </a:cubicBezTo>
                  <a:lnTo>
                    <a:pt x="56769" y="3373755"/>
                  </a:lnTo>
                  <a:cubicBezTo>
                    <a:pt x="25400" y="3373755"/>
                    <a:pt x="0" y="3348355"/>
                    <a:pt x="0" y="3316986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75755" y="4301877"/>
            <a:ext cx="3759696" cy="442912"/>
            <a:chOff x="0" y="0"/>
            <a:chExt cx="5012928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12929" cy="590550"/>
            </a:xfrm>
            <a:custGeom>
              <a:avLst/>
              <a:gdLst/>
              <a:ahLst/>
              <a:cxnLst/>
              <a:rect r="r" b="b" t="t" l="l"/>
              <a:pathLst>
                <a:path h="590550" w="5012929">
                  <a:moveTo>
                    <a:pt x="0" y="0"/>
                  </a:moveTo>
                  <a:lnTo>
                    <a:pt x="5012929" y="0"/>
                  </a:lnTo>
                  <a:lnTo>
                    <a:pt x="5012929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5012928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ERP multinacionales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5755" y="4914900"/>
            <a:ext cx="4014044" cy="907256"/>
            <a:chOff x="0" y="0"/>
            <a:chExt cx="5352058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5205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352058">
                  <a:moveTo>
                    <a:pt x="0" y="0"/>
                  </a:moveTo>
                  <a:lnTo>
                    <a:pt x="5352058" y="0"/>
                  </a:lnTo>
                  <a:lnTo>
                    <a:pt x="53520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535205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Sincronización de operaciones en distintas regiones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56834" y="4018360"/>
            <a:ext cx="4581079" cy="2530228"/>
            <a:chOff x="0" y="0"/>
            <a:chExt cx="6108105" cy="337363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108192" cy="3373755"/>
            </a:xfrm>
            <a:custGeom>
              <a:avLst/>
              <a:gdLst/>
              <a:ahLst/>
              <a:cxnLst/>
              <a:rect r="r" b="b" t="t" l="l"/>
              <a:pathLst>
                <a:path h="3373755" w="6108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3316986"/>
                  </a:lnTo>
                  <a:cubicBezTo>
                    <a:pt x="6108192" y="3348355"/>
                    <a:pt x="6082792" y="3373755"/>
                    <a:pt x="6051423" y="3373755"/>
                  </a:cubicBezTo>
                  <a:lnTo>
                    <a:pt x="56769" y="3373755"/>
                  </a:lnTo>
                  <a:cubicBezTo>
                    <a:pt x="25400" y="3373755"/>
                    <a:pt x="0" y="3348355"/>
                    <a:pt x="0" y="3316986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140351" y="4301877"/>
            <a:ext cx="4014044" cy="885825"/>
            <a:chOff x="0" y="0"/>
            <a:chExt cx="5352058" cy="11811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352058" cy="1181100"/>
            </a:xfrm>
            <a:custGeom>
              <a:avLst/>
              <a:gdLst/>
              <a:ahLst/>
              <a:cxnLst/>
              <a:rect r="r" b="b" t="t" l="l"/>
              <a:pathLst>
                <a:path h="1181100" w="5352058">
                  <a:moveTo>
                    <a:pt x="0" y="0"/>
                  </a:moveTo>
                  <a:lnTo>
                    <a:pt x="5352058" y="0"/>
                  </a:lnTo>
                  <a:lnTo>
                    <a:pt x="535205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5352058" cy="12001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Comercio electrónico global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140351" y="5357812"/>
            <a:ext cx="4014044" cy="907256"/>
            <a:chOff x="0" y="0"/>
            <a:chExt cx="5352058" cy="120967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35205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352058">
                  <a:moveTo>
                    <a:pt x="0" y="0"/>
                  </a:moveTo>
                  <a:lnTo>
                    <a:pt x="5352058" y="0"/>
                  </a:lnTo>
                  <a:lnTo>
                    <a:pt x="53520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535205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Plataformas con presencia y logística internacional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92238" y="6832104"/>
            <a:ext cx="9445526" cy="1633686"/>
            <a:chOff x="0" y="0"/>
            <a:chExt cx="12594035" cy="217824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593955" cy="2178177"/>
            </a:xfrm>
            <a:custGeom>
              <a:avLst/>
              <a:gdLst/>
              <a:ahLst/>
              <a:cxnLst/>
              <a:rect r="r" b="b" t="t" l="l"/>
              <a:pathLst>
                <a:path h="2178177" w="1259395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275755" y="7115621"/>
            <a:ext cx="5199161" cy="442912"/>
            <a:chOff x="0" y="0"/>
            <a:chExt cx="6932215" cy="5905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932215" cy="590550"/>
            </a:xfrm>
            <a:custGeom>
              <a:avLst/>
              <a:gdLst/>
              <a:ahLst/>
              <a:cxnLst/>
              <a:rect r="r" b="b" t="t" l="l"/>
              <a:pathLst>
                <a:path h="590550" w="6932215">
                  <a:moveTo>
                    <a:pt x="0" y="0"/>
                  </a:moveTo>
                  <a:lnTo>
                    <a:pt x="6932215" y="0"/>
                  </a:lnTo>
                  <a:lnTo>
                    <a:pt x="693221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6932215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Cadena de suministro digital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75755" y="7728645"/>
            <a:ext cx="8878491" cy="453629"/>
            <a:chOff x="0" y="0"/>
            <a:chExt cx="11837988" cy="60483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837988" cy="604838"/>
            </a:xfrm>
            <a:custGeom>
              <a:avLst/>
              <a:gdLst/>
              <a:ahLst/>
              <a:cxnLst/>
              <a:rect r="r" b="b" t="t" l="l"/>
              <a:pathLst>
                <a:path h="604838" w="11837988">
                  <a:moveTo>
                    <a:pt x="0" y="0"/>
                  </a:moveTo>
                  <a:lnTo>
                    <a:pt x="11837988" y="0"/>
                  </a:lnTo>
                  <a:lnTo>
                    <a:pt x="118379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1183798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Control extremo a extremo con analítica avanzada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3401765"/>
            <a:ext cx="9371410" cy="885974"/>
            <a:chOff x="0" y="0"/>
            <a:chExt cx="1249521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95213" cy="1181298"/>
            </a:xfrm>
            <a:custGeom>
              <a:avLst/>
              <a:gdLst/>
              <a:ahLst/>
              <a:cxnLst/>
              <a:rect r="r" b="b" t="t" l="l"/>
              <a:pathLst>
                <a:path h="1181298" w="12495213">
                  <a:moveTo>
                    <a:pt x="0" y="0"/>
                  </a:moveTo>
                  <a:lnTo>
                    <a:pt x="12495213" y="0"/>
                  </a:lnTo>
                  <a:lnTo>
                    <a:pt x="12495213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2495213" cy="1209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Desafíos en la Integración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996458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Barreras culturales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722888"/>
            <a:ext cx="4972645" cy="907256"/>
            <a:chOff x="0" y="0"/>
            <a:chExt cx="6630193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Idioma y diferencias en interfaces de usuario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66160" y="4996458"/>
            <a:ext cx="4293840" cy="442912"/>
            <a:chOff x="0" y="0"/>
            <a:chExt cx="5725120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5120" cy="590550"/>
            </a:xfrm>
            <a:custGeom>
              <a:avLst/>
              <a:gdLst/>
              <a:ahLst/>
              <a:cxnLst/>
              <a:rect r="r" b="b" t="t" l="l"/>
              <a:pathLst>
                <a:path h="590550" w="5725120">
                  <a:moveTo>
                    <a:pt x="0" y="0"/>
                  </a:moveTo>
                  <a:lnTo>
                    <a:pt x="5725120" y="0"/>
                  </a:lnTo>
                  <a:lnTo>
                    <a:pt x="572512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5725120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Normativas y seguridad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66160" y="5722888"/>
            <a:ext cx="4972645" cy="907256"/>
            <a:chOff x="0" y="0"/>
            <a:chExt cx="6630193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Privacidad y cumplimiento en múltiples jurisdicciones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340084" y="4996458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Conectividad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340084" y="5722888"/>
            <a:ext cx="4972645" cy="907256"/>
            <a:chOff x="0" y="0"/>
            <a:chExt cx="6630193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Infraestructura variable afecta integración regional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4740474"/>
            <a:ext cx="9858375" cy="885974"/>
            <a:chOff x="0" y="0"/>
            <a:chExt cx="13144500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144500" cy="1181298"/>
            </a:xfrm>
            <a:custGeom>
              <a:avLst/>
              <a:gdLst/>
              <a:ahLst/>
              <a:cxnLst/>
              <a:rect r="r" b="b" t="t" l="l"/>
              <a:pathLst>
                <a:path h="1181298" w="13144500">
                  <a:moveTo>
                    <a:pt x="0" y="0"/>
                  </a:moveTo>
                  <a:lnTo>
                    <a:pt x="13144500" y="0"/>
                  </a:lnTo>
                  <a:lnTo>
                    <a:pt x="1314450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3144500" cy="1209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Herramientas Tecnológicas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992238" y="6101209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84474" y="6219974"/>
            <a:ext cx="2817763" cy="885825"/>
            <a:chOff x="0" y="0"/>
            <a:chExt cx="3757017" cy="1181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57017" cy="1181100"/>
            </a:xfrm>
            <a:custGeom>
              <a:avLst/>
              <a:gdLst/>
              <a:ahLst/>
              <a:cxnLst/>
              <a:rect r="r" b="b" t="t" l="l"/>
              <a:pathLst>
                <a:path h="1181100" w="3757017">
                  <a:moveTo>
                    <a:pt x="0" y="0"/>
                  </a:moveTo>
                  <a:lnTo>
                    <a:pt x="3757017" y="0"/>
                  </a:lnTo>
                  <a:lnTo>
                    <a:pt x="3757017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3757017" cy="12001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Inteligencia artificial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84474" y="7275910"/>
            <a:ext cx="2817763" cy="1360885"/>
            <a:chOff x="0" y="0"/>
            <a:chExt cx="3757017" cy="18145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57017" cy="1814513"/>
            </a:xfrm>
            <a:custGeom>
              <a:avLst/>
              <a:gdLst/>
              <a:ahLst/>
              <a:cxnLst/>
              <a:rect r="r" b="b" t="t" l="l"/>
              <a:pathLst>
                <a:path h="1814513" w="3757017">
                  <a:moveTo>
                    <a:pt x="0" y="0"/>
                  </a:moveTo>
                  <a:lnTo>
                    <a:pt x="3757017" y="0"/>
                  </a:lnTo>
                  <a:lnTo>
                    <a:pt x="375701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3757017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Automatización inteligente en gestión global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5156598" y="6101209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148834" y="6219974"/>
            <a:ext cx="2817911" cy="885825"/>
            <a:chOff x="0" y="0"/>
            <a:chExt cx="3757215" cy="1181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57215" cy="1181100"/>
            </a:xfrm>
            <a:custGeom>
              <a:avLst/>
              <a:gdLst/>
              <a:ahLst/>
              <a:cxnLst/>
              <a:rect r="r" b="b" t="t" l="l"/>
              <a:pathLst>
                <a:path h="1181100" w="3757215">
                  <a:moveTo>
                    <a:pt x="0" y="0"/>
                  </a:moveTo>
                  <a:lnTo>
                    <a:pt x="3757215" y="0"/>
                  </a:lnTo>
                  <a:lnTo>
                    <a:pt x="3757215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3757215" cy="12001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Internet de las cosas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148834" y="7275910"/>
            <a:ext cx="2817911" cy="1814512"/>
            <a:chOff x="0" y="0"/>
            <a:chExt cx="3757215" cy="24193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757215" cy="2419350"/>
            </a:xfrm>
            <a:custGeom>
              <a:avLst/>
              <a:gdLst/>
              <a:ahLst/>
              <a:cxnLst/>
              <a:rect r="r" b="b" t="t" l="l"/>
              <a:pathLst>
                <a:path h="2419350" w="3757215">
                  <a:moveTo>
                    <a:pt x="0" y="0"/>
                  </a:moveTo>
                  <a:lnTo>
                    <a:pt x="3757215" y="0"/>
                  </a:lnTo>
                  <a:lnTo>
                    <a:pt x="375721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3757215" cy="2505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Optimización de cadenas de suministro conectadas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9321105" y="6101209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0313342" y="6219974"/>
            <a:ext cx="2817911" cy="442912"/>
            <a:chOff x="0" y="0"/>
            <a:chExt cx="3757215" cy="5905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757215" cy="590550"/>
            </a:xfrm>
            <a:custGeom>
              <a:avLst/>
              <a:gdLst/>
              <a:ahLst/>
              <a:cxnLst/>
              <a:rect r="r" b="b" t="t" l="l"/>
              <a:pathLst>
                <a:path h="590550" w="3757215">
                  <a:moveTo>
                    <a:pt x="0" y="0"/>
                  </a:moveTo>
                  <a:lnTo>
                    <a:pt x="3757215" y="0"/>
                  </a:lnTo>
                  <a:lnTo>
                    <a:pt x="375721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3757215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Blockchain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313342" y="6832998"/>
            <a:ext cx="2817911" cy="1360885"/>
            <a:chOff x="0" y="0"/>
            <a:chExt cx="3757215" cy="181451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757215" cy="1814513"/>
            </a:xfrm>
            <a:custGeom>
              <a:avLst/>
              <a:gdLst/>
              <a:ahLst/>
              <a:cxnLst/>
              <a:rect r="r" b="b" t="t" l="l"/>
              <a:pathLst>
                <a:path h="1814513" w="3757215">
                  <a:moveTo>
                    <a:pt x="0" y="0"/>
                  </a:moveTo>
                  <a:lnTo>
                    <a:pt x="3757215" y="0"/>
                  </a:lnTo>
                  <a:lnTo>
                    <a:pt x="375721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3757215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Seguridad en transacciones internacionales</a:t>
              </a:r>
            </a:p>
          </p:txBody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13485614" y="6101209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4477851" y="6219974"/>
            <a:ext cx="2817911" cy="885825"/>
            <a:chOff x="0" y="0"/>
            <a:chExt cx="3757215" cy="11811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757215" cy="1181100"/>
            </a:xfrm>
            <a:custGeom>
              <a:avLst/>
              <a:gdLst/>
              <a:ahLst/>
              <a:cxnLst/>
              <a:rect r="r" b="b" t="t" l="l"/>
              <a:pathLst>
                <a:path h="1181100" w="3757215">
                  <a:moveTo>
                    <a:pt x="0" y="0"/>
                  </a:moveTo>
                  <a:lnTo>
                    <a:pt x="3757215" y="0"/>
                  </a:lnTo>
                  <a:lnTo>
                    <a:pt x="3757215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3757215" cy="12001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Plataformas cloud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477851" y="7275910"/>
            <a:ext cx="2817911" cy="1360885"/>
            <a:chOff x="0" y="0"/>
            <a:chExt cx="3757215" cy="181451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757215" cy="1814513"/>
            </a:xfrm>
            <a:custGeom>
              <a:avLst/>
              <a:gdLst/>
              <a:ahLst/>
              <a:cxnLst/>
              <a:rect r="r" b="b" t="t" l="l"/>
              <a:pathLst>
                <a:path h="1814513" w="3757215">
                  <a:moveTo>
                    <a:pt x="0" y="0"/>
                  </a:moveTo>
                  <a:lnTo>
                    <a:pt x="3757215" y="0"/>
                  </a:lnTo>
                  <a:lnTo>
                    <a:pt x="375721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85725"/>
              <a:ext cx="3757215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Colaboración eficiente entre equipos dispersos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1563886"/>
            <a:ext cx="12511831" cy="885974"/>
            <a:chOff x="0" y="0"/>
            <a:chExt cx="16682442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8244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6682442">
                  <a:moveTo>
                    <a:pt x="0" y="0"/>
                  </a:moveTo>
                  <a:lnTo>
                    <a:pt x="16682442" y="0"/>
                  </a:lnTo>
                  <a:lnTo>
                    <a:pt x="1668244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6682442" cy="1209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Impacto en la Cultura Empresarial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21570" y="3576935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Digitalización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4189959"/>
            <a:ext cx="4873378" cy="907256"/>
            <a:chOff x="0" y="0"/>
            <a:chExt cx="6497837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497837" cy="1209675"/>
            </a:xfrm>
            <a:custGeom>
              <a:avLst/>
              <a:gdLst/>
              <a:ahLst/>
              <a:cxnLst/>
              <a:rect r="r" b="b" t="t" l="l"/>
              <a:pathLst>
                <a:path h="1209675" w="6497837">
                  <a:moveTo>
                    <a:pt x="0" y="0"/>
                  </a:moveTo>
                  <a:lnTo>
                    <a:pt x="6497837" y="0"/>
                  </a:lnTo>
                  <a:lnTo>
                    <a:pt x="649783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6497837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Madurez tecnológica en organizaciones</a:t>
              </a:r>
            </a:p>
          </p:txBody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783414" y="3970735"/>
            <a:ext cx="424160" cy="530275"/>
            <a:chOff x="0" y="0"/>
            <a:chExt cx="565547" cy="7070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422237" y="3576935"/>
            <a:ext cx="3544044" cy="442912"/>
            <a:chOff x="0" y="0"/>
            <a:chExt cx="4725392" cy="590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Liderazgo remoto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422237" y="4189959"/>
            <a:ext cx="4873526" cy="907256"/>
            <a:chOff x="0" y="0"/>
            <a:chExt cx="6498035" cy="12096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498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6498035">
                  <a:moveTo>
                    <a:pt x="0" y="0"/>
                  </a:moveTo>
                  <a:lnTo>
                    <a:pt x="6498035" y="0"/>
                  </a:lnTo>
                  <a:lnTo>
                    <a:pt x="6498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6498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Nuevos modelos para gestionar equipos a distancia</a:t>
              </a:r>
            </a:p>
          </p:txBody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0565755" y="4456360"/>
            <a:ext cx="424160" cy="530275"/>
            <a:chOff x="0" y="0"/>
            <a:chExt cx="565547" cy="70703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422237" y="6648004"/>
            <a:ext cx="4873526" cy="885825"/>
            <a:chOff x="0" y="0"/>
            <a:chExt cx="6498035" cy="11811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498035" cy="1181100"/>
            </a:xfrm>
            <a:custGeom>
              <a:avLst/>
              <a:gdLst/>
              <a:ahLst/>
              <a:cxnLst/>
              <a:rect r="r" b="b" t="t" l="l"/>
              <a:pathLst>
                <a:path h="1181100" w="6498035">
                  <a:moveTo>
                    <a:pt x="0" y="0"/>
                  </a:moveTo>
                  <a:lnTo>
                    <a:pt x="6498035" y="0"/>
                  </a:lnTo>
                  <a:lnTo>
                    <a:pt x="6498035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6498035" cy="12001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Colaboración multicultural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422237" y="7703939"/>
            <a:ext cx="4873526" cy="453629"/>
            <a:chOff x="0" y="0"/>
            <a:chExt cx="6498035" cy="60483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498035" cy="604838"/>
            </a:xfrm>
            <a:custGeom>
              <a:avLst/>
              <a:gdLst/>
              <a:ahLst/>
              <a:cxnLst/>
              <a:rect r="r" b="b" t="t" l="l"/>
              <a:pathLst>
                <a:path h="604838" w="6498035">
                  <a:moveTo>
                    <a:pt x="0" y="0"/>
                  </a:moveTo>
                  <a:lnTo>
                    <a:pt x="6498035" y="0"/>
                  </a:lnTo>
                  <a:lnTo>
                    <a:pt x="6498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6498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Facilitada por tecnologías globales</a:t>
              </a:r>
            </a:p>
          </p:txBody>
        </p:sp>
      </p:grpSp>
      <p:sp>
        <p:nvSpPr>
          <p:cNvPr name="Freeform 35" id="35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0080129" y="7238702"/>
            <a:ext cx="424160" cy="530275"/>
            <a:chOff x="0" y="0"/>
            <a:chExt cx="565547" cy="70703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3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2321570" y="6642646"/>
            <a:ext cx="3544044" cy="442912"/>
            <a:chOff x="0" y="0"/>
            <a:chExt cx="4725392" cy="59055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Adaptación VUCA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92238" y="7255669"/>
            <a:ext cx="4873378" cy="907256"/>
            <a:chOff x="0" y="0"/>
            <a:chExt cx="6497837" cy="120967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497837" cy="1209675"/>
            </a:xfrm>
            <a:custGeom>
              <a:avLst/>
              <a:gdLst/>
              <a:ahLst/>
              <a:cxnLst/>
              <a:rect r="r" b="b" t="t" l="l"/>
              <a:pathLst>
                <a:path h="1209675" w="6497837">
                  <a:moveTo>
                    <a:pt x="0" y="0"/>
                  </a:moveTo>
                  <a:lnTo>
                    <a:pt x="6497837" y="0"/>
                  </a:lnTo>
                  <a:lnTo>
                    <a:pt x="649783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6497837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Resiliencia ante entornos volátiles e inciertos</a:t>
              </a:r>
            </a:p>
          </p:txBody>
        </p:sp>
      </p:grpSp>
      <p:sp>
        <p:nvSpPr>
          <p:cNvPr name="Freeform 45" id="45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7297788" y="6753076"/>
            <a:ext cx="424160" cy="530275"/>
            <a:chOff x="0" y="0"/>
            <a:chExt cx="565547" cy="70703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4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DAGn130fBx8</dc:identifier>
  <dcterms:modified xsi:type="dcterms:W3CDTF">2011-08-01T06:04:30Z</dcterms:modified>
  <cp:revision>1</cp:revision>
  <dc:title>clase6.pptx</dc:title>
</cp:coreProperties>
</file>